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0" r:id="rId2"/>
    <p:sldId id="261" r:id="rId3"/>
  </p:sldIdLst>
  <p:sldSz cx="5854700" cy="3295650"/>
  <p:notesSz cx="5854700" cy="32956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63" d="100"/>
          <a:sy n="163" d="100"/>
        </p:scale>
        <p:origin x="830" y="115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png>
</file>

<file path=ppt/media/image3.png>
</file>

<file path=ppt/media/image4.png>
</file>

<file path=ppt/media/image5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83386" y="777761"/>
            <a:ext cx="3087926" cy="1414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78205" y="1845564"/>
            <a:ext cx="4098290" cy="823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92735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015170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494751" y="8"/>
            <a:ext cx="3352165" cy="3288029"/>
          </a:xfrm>
          <a:custGeom>
            <a:avLst/>
            <a:gdLst/>
            <a:ahLst/>
            <a:cxnLst/>
            <a:rect l="l" t="t" r="r" b="b"/>
            <a:pathLst>
              <a:path w="3352165" h="3288029">
                <a:moveTo>
                  <a:pt x="3352159" y="0"/>
                </a:moveTo>
                <a:lnTo>
                  <a:pt x="0" y="0"/>
                </a:lnTo>
                <a:lnTo>
                  <a:pt x="0" y="3287938"/>
                </a:lnTo>
                <a:lnTo>
                  <a:pt x="3352159" y="3287938"/>
                </a:lnTo>
                <a:lnTo>
                  <a:pt x="335215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1393" y="11170"/>
            <a:ext cx="5711912" cy="3625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9746" y="1064427"/>
            <a:ext cx="5175206" cy="1768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/>
          <p:nvPr/>
        </p:nvSpPr>
        <p:spPr>
          <a:xfrm>
            <a:off x="553096" y="288506"/>
            <a:ext cx="1543685" cy="42735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114"/>
              </a:spcBef>
            </a:pPr>
            <a:r>
              <a:rPr sz="1300" b="1" spc="5" dirty="0">
                <a:latin typeface="Cambria"/>
                <a:cs typeface="Cambria"/>
              </a:rPr>
              <a:t>Platform</a:t>
            </a:r>
            <a:r>
              <a:rPr sz="1300" b="1" spc="-30" dirty="0">
                <a:latin typeface="Cambria"/>
                <a:cs typeface="Cambria"/>
              </a:rPr>
              <a:t> </a:t>
            </a:r>
            <a:r>
              <a:rPr sz="1300" b="1" spc="5" dirty="0">
                <a:latin typeface="Cambria"/>
                <a:cs typeface="Cambria"/>
              </a:rPr>
              <a:t>Marketing</a:t>
            </a:r>
            <a:endParaRPr sz="1300">
              <a:latin typeface="Cambria"/>
              <a:cs typeface="Cambria"/>
            </a:endParaRPr>
          </a:p>
          <a:p>
            <a:pPr marR="5080" algn="r">
              <a:lnSpc>
                <a:spcPct val="100000"/>
              </a:lnSpc>
              <a:spcBef>
                <a:spcPts val="20"/>
              </a:spcBef>
            </a:pPr>
            <a:r>
              <a:rPr sz="1300" b="1" spc="15" dirty="0">
                <a:latin typeface="Cambria"/>
                <a:cs typeface="Cambria"/>
              </a:rPr>
              <a:t>Insights</a:t>
            </a:r>
            <a:endParaRPr sz="1300">
              <a:latin typeface="Cambria"/>
              <a:cs typeface="Cambria"/>
            </a:endParaRPr>
          </a:p>
        </p:txBody>
      </p:sp>
      <p:pic>
        <p:nvPicPr>
          <p:cNvPr id="3" name="object 3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2512420" y="476177"/>
            <a:ext cx="3334329" cy="1442526"/>
          </a:xfrm>
          <a:prstGeom prst="rect">
            <a:avLst/>
          </a:prstGeom>
        </p:spPr>
      </p:pic>
      <p:pic>
        <p:nvPicPr>
          <p:cNvPr id="4" name="object 4"/>
          <p:cNvPicPr/>
          <p:nvPr/>
        </p:nvPicPr>
        <p:blipFill>
          <a:blip r:embed="rId5" cstate="print"/>
          <a:stretch>
            <a:fillRect/>
          </a:stretch>
        </p:blipFill>
        <p:spPr>
          <a:xfrm>
            <a:off x="455545" y="1601028"/>
            <a:ext cx="95249" cy="98424"/>
          </a:xfrm>
          <a:prstGeom prst="rect">
            <a:avLst/>
          </a:prstGeom>
        </p:spPr>
      </p:pic>
      <p:sp>
        <p:nvSpPr>
          <p:cNvPr id="5" name="object 5"/>
          <p:cNvSpPr txBox="1"/>
          <p:nvPr/>
        </p:nvSpPr>
        <p:spPr>
          <a:xfrm>
            <a:off x="140116" y="1309113"/>
            <a:ext cx="2377440" cy="145732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12700" marR="5080" algn="ctr">
              <a:lnSpc>
                <a:spcPct val="99400"/>
              </a:lnSpc>
              <a:spcBef>
                <a:spcPts val="100"/>
              </a:spcBef>
            </a:pPr>
            <a:r>
              <a:rPr sz="1350" b="1" spc="10" dirty="0">
                <a:latin typeface="Cambria"/>
                <a:cs typeface="Cambria"/>
              </a:rPr>
              <a:t>Applying </a:t>
            </a:r>
            <a:r>
              <a:rPr sz="1350" b="1" spc="-40" dirty="0">
                <a:latin typeface="Cambria"/>
                <a:cs typeface="Cambria"/>
              </a:rPr>
              <a:t>A/B </a:t>
            </a:r>
            <a:r>
              <a:rPr sz="1350" b="1" spc="-5" dirty="0">
                <a:latin typeface="Cambria"/>
                <a:cs typeface="Cambria"/>
              </a:rPr>
              <a:t>testing </a:t>
            </a:r>
            <a:r>
              <a:rPr sz="1350" b="1" dirty="0">
                <a:latin typeface="Cambria"/>
                <a:cs typeface="Cambria"/>
              </a:rPr>
              <a:t>and </a:t>
            </a:r>
            <a:r>
              <a:rPr sz="1350" b="1" spc="-10" dirty="0">
                <a:latin typeface="Cambria"/>
                <a:cs typeface="Cambria"/>
              </a:rPr>
              <a:t>user </a:t>
            </a:r>
            <a:r>
              <a:rPr sz="1350" b="1" spc="-290" dirty="0">
                <a:latin typeface="Cambria"/>
                <a:cs typeface="Cambria"/>
              </a:rPr>
              <a:t> </a:t>
            </a:r>
            <a:r>
              <a:rPr sz="1350" b="1" spc="-40" dirty="0">
                <a:latin typeface="Cambria"/>
                <a:cs typeface="Cambria"/>
              </a:rPr>
              <a:t>e</a:t>
            </a:r>
            <a:r>
              <a:rPr sz="1350" b="1" spc="-35" dirty="0">
                <a:latin typeface="Cambria"/>
                <a:cs typeface="Cambria"/>
              </a:rPr>
              <a:t> </a:t>
            </a:r>
            <a:r>
              <a:rPr sz="1350" b="1" spc="-10" dirty="0">
                <a:latin typeface="Cambria"/>
                <a:cs typeface="Cambria"/>
              </a:rPr>
              <a:t>perience </a:t>
            </a:r>
            <a:r>
              <a:rPr sz="1350" b="1" spc="-5" dirty="0">
                <a:latin typeface="Cambria"/>
                <a:cs typeface="Cambria"/>
              </a:rPr>
              <a:t>optimization </a:t>
            </a:r>
            <a:r>
              <a:rPr sz="1350" b="1" dirty="0">
                <a:latin typeface="Cambria"/>
                <a:cs typeface="Cambria"/>
              </a:rPr>
              <a:t> </a:t>
            </a:r>
            <a:r>
              <a:rPr sz="1350" b="1" spc="-5" dirty="0">
                <a:latin typeface="Cambria"/>
                <a:cs typeface="Cambria"/>
              </a:rPr>
              <a:t>techniques</a:t>
            </a:r>
            <a:r>
              <a:rPr sz="1350" b="1" dirty="0">
                <a:latin typeface="Cambria"/>
                <a:cs typeface="Cambria"/>
              </a:rPr>
              <a:t> </a:t>
            </a:r>
            <a:r>
              <a:rPr sz="1350" b="1" spc="-20" dirty="0">
                <a:latin typeface="Cambria"/>
                <a:cs typeface="Cambria"/>
              </a:rPr>
              <a:t>to</a:t>
            </a:r>
            <a:r>
              <a:rPr sz="1350" b="1" spc="5" dirty="0">
                <a:latin typeface="Cambria"/>
                <a:cs typeface="Cambria"/>
              </a:rPr>
              <a:t> </a:t>
            </a:r>
            <a:r>
              <a:rPr sz="1350" b="1" spc="-15" dirty="0">
                <a:latin typeface="Cambria"/>
                <a:cs typeface="Cambria"/>
              </a:rPr>
              <a:t>improve </a:t>
            </a:r>
            <a:r>
              <a:rPr sz="1350" b="1" spc="-10" dirty="0">
                <a:latin typeface="Cambria"/>
                <a:cs typeface="Cambria"/>
              </a:rPr>
              <a:t> </a:t>
            </a:r>
            <a:r>
              <a:rPr sz="1350" b="1" spc="-5" dirty="0">
                <a:latin typeface="Cambria"/>
                <a:cs typeface="Cambria"/>
              </a:rPr>
              <a:t>conversion rates. </a:t>
            </a:r>
            <a:r>
              <a:rPr sz="1350" b="1" dirty="0">
                <a:latin typeface="Cambria"/>
                <a:cs typeface="Cambria"/>
              </a:rPr>
              <a:t>Leveraging </a:t>
            </a:r>
            <a:r>
              <a:rPr sz="1350" b="1" spc="5" dirty="0">
                <a:latin typeface="Cambria"/>
                <a:cs typeface="Cambria"/>
              </a:rPr>
              <a:t> </a:t>
            </a:r>
            <a:r>
              <a:rPr sz="1350" b="1" spc="10" dirty="0">
                <a:latin typeface="Cambria"/>
                <a:cs typeface="Cambria"/>
              </a:rPr>
              <a:t>insights</a:t>
            </a:r>
            <a:r>
              <a:rPr sz="1350" b="1" spc="-15" dirty="0">
                <a:latin typeface="Cambria"/>
                <a:cs typeface="Cambria"/>
              </a:rPr>
              <a:t> </a:t>
            </a:r>
            <a:r>
              <a:rPr sz="1350" b="1" spc="-20" dirty="0">
                <a:latin typeface="Cambria"/>
                <a:cs typeface="Cambria"/>
              </a:rPr>
              <a:t>to</a:t>
            </a:r>
            <a:r>
              <a:rPr sz="1350" b="1" dirty="0">
                <a:latin typeface="Cambria"/>
                <a:cs typeface="Cambria"/>
              </a:rPr>
              <a:t> </a:t>
            </a:r>
            <a:r>
              <a:rPr sz="1350" b="1" spc="-10" dirty="0">
                <a:latin typeface="Cambria"/>
                <a:cs typeface="Cambria"/>
              </a:rPr>
              <a:t>reﬁne</a:t>
            </a:r>
            <a:r>
              <a:rPr sz="1350" b="1" dirty="0">
                <a:latin typeface="Cambria"/>
                <a:cs typeface="Cambria"/>
              </a:rPr>
              <a:t> </a:t>
            </a:r>
            <a:r>
              <a:rPr sz="1350" b="1" spc="-10" dirty="0">
                <a:latin typeface="Cambria"/>
                <a:cs typeface="Cambria"/>
              </a:rPr>
              <a:t>marketing </a:t>
            </a:r>
            <a:r>
              <a:rPr sz="1350" b="1" spc="-5" dirty="0">
                <a:latin typeface="Cambria"/>
                <a:cs typeface="Cambria"/>
              </a:rPr>
              <a:t> </a:t>
            </a:r>
            <a:r>
              <a:rPr sz="1350" b="1" spc="-10" dirty="0">
                <a:latin typeface="Cambria"/>
                <a:cs typeface="Cambria"/>
              </a:rPr>
              <a:t>strategies</a:t>
            </a:r>
            <a:r>
              <a:rPr sz="1350" b="1" spc="-5" dirty="0">
                <a:latin typeface="Cambria"/>
                <a:cs typeface="Cambria"/>
              </a:rPr>
              <a:t> </a:t>
            </a:r>
            <a:r>
              <a:rPr sz="1350" b="1" dirty="0">
                <a:latin typeface="Cambria"/>
                <a:cs typeface="Cambria"/>
              </a:rPr>
              <a:t>and </a:t>
            </a:r>
            <a:r>
              <a:rPr sz="1350" b="1" spc="-5" dirty="0">
                <a:latin typeface="Cambria"/>
                <a:cs typeface="Cambria"/>
              </a:rPr>
              <a:t>enhance user </a:t>
            </a:r>
            <a:r>
              <a:rPr sz="1350" b="1" dirty="0">
                <a:latin typeface="Cambria"/>
                <a:cs typeface="Cambria"/>
              </a:rPr>
              <a:t> </a:t>
            </a:r>
            <a:r>
              <a:rPr sz="1350" b="1" spc="-5" dirty="0">
                <a:latin typeface="Cambria"/>
                <a:cs typeface="Cambria"/>
              </a:rPr>
              <a:t>engagement.</a:t>
            </a:r>
            <a:endParaRPr sz="1350">
              <a:latin typeface="Cambria"/>
              <a:cs typeface="Cambria"/>
            </a:endParaRPr>
          </a:p>
        </p:txBody>
      </p:sp>
      <p:pic>
        <p:nvPicPr>
          <p:cNvPr id="10" name="Video 9">
            <a:hlinkClick r:id="" action="ppaction://media"/>
            <a:extLst>
              <a:ext uri="{FF2B5EF4-FFF2-40B4-BE49-F238E27FC236}">
                <a16:creationId xmlns:a16="http://schemas.microsoft.com/office/drawing/2014/main" id="{827F7AEF-79BF-60AD-5D60-7FA8C628C13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56150" y="2471738"/>
            <a:ext cx="1098549" cy="823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5649"/>
    </mc:Choice>
    <mc:Fallback xmlns="">
      <p:transition spd="slow" advTm="3564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1574366" y="622578"/>
            <a:ext cx="4231580" cy="2117991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71393" y="11170"/>
            <a:ext cx="2043430" cy="362585"/>
          </a:xfrm>
          <a:prstGeom prst="rect">
            <a:avLst/>
          </a:prstGeom>
        </p:spPr>
        <p:txBody>
          <a:bodyPr vert="horz" wrap="square" lIns="0" tIns="13970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0"/>
              </a:spcBef>
            </a:pPr>
            <a:r>
              <a:rPr spc="-10" dirty="0"/>
              <a:t>C</a:t>
            </a:r>
            <a:r>
              <a:rPr spc="-150" dirty="0"/>
              <a:t>o</a:t>
            </a:r>
            <a:r>
              <a:rPr spc="-70" dirty="0"/>
              <a:t>n</a:t>
            </a:r>
            <a:r>
              <a:rPr spc="-80" dirty="0"/>
              <a:t>v</a:t>
            </a:r>
            <a:r>
              <a:rPr spc="-114" dirty="0"/>
              <a:t>e</a:t>
            </a:r>
            <a:r>
              <a:rPr spc="-25" dirty="0"/>
              <a:t>r</a:t>
            </a:r>
            <a:r>
              <a:rPr spc="-35" dirty="0"/>
              <a:t>s</a:t>
            </a:r>
            <a:r>
              <a:rPr spc="5" dirty="0"/>
              <a:t>i</a:t>
            </a:r>
            <a:r>
              <a:rPr spc="-95" dirty="0"/>
              <a:t>on</a:t>
            </a:r>
            <a:r>
              <a:rPr spc="-150" dirty="0"/>
              <a:t> </a:t>
            </a:r>
            <a:r>
              <a:rPr spc="-30" dirty="0"/>
              <a:t>rat</a:t>
            </a:r>
            <a:r>
              <a:rPr spc="-110" dirty="0"/>
              <a:t>e</a:t>
            </a:r>
          </a:p>
        </p:txBody>
      </p:sp>
      <p:sp>
        <p:nvSpPr>
          <p:cNvPr id="4" name="object 4"/>
          <p:cNvSpPr txBox="1"/>
          <p:nvPr/>
        </p:nvSpPr>
        <p:spPr>
          <a:xfrm>
            <a:off x="22816" y="772603"/>
            <a:ext cx="1490345" cy="1842135"/>
          </a:xfrm>
          <a:prstGeom prst="rect">
            <a:avLst/>
          </a:prstGeom>
        </p:spPr>
        <p:txBody>
          <a:bodyPr vert="horz" wrap="square" lIns="0" tIns="12700" rIns="0" bIns="0" rtlCol="0">
            <a:spAutoFit/>
          </a:bodyPr>
          <a:lstStyle/>
          <a:p>
            <a:pPr marL="32384">
              <a:lnSpc>
                <a:spcPct val="100000"/>
              </a:lnSpc>
              <a:spcBef>
                <a:spcPts val="100"/>
              </a:spcBef>
            </a:pPr>
            <a:r>
              <a:rPr sz="850" b="1" spc="15" dirty="0">
                <a:latin typeface="Cambria"/>
                <a:cs typeface="Cambria"/>
              </a:rPr>
              <a:t>•Strong</a:t>
            </a:r>
            <a:r>
              <a:rPr sz="850" b="1" spc="-5" dirty="0">
                <a:latin typeface="Cambria"/>
                <a:cs typeface="Cambria"/>
              </a:rPr>
              <a:t> </a:t>
            </a:r>
            <a:r>
              <a:rPr sz="850" b="1" spc="20" dirty="0">
                <a:latin typeface="Cambria"/>
                <a:cs typeface="Cambria"/>
              </a:rPr>
              <a:t>Signup</a:t>
            </a:r>
            <a:r>
              <a:rPr sz="850" b="1" spc="-5" dirty="0">
                <a:latin typeface="Cambria"/>
                <a:cs typeface="Cambria"/>
              </a:rPr>
              <a:t> </a:t>
            </a:r>
            <a:r>
              <a:rPr sz="850" b="1" dirty="0">
                <a:latin typeface="Cambria"/>
                <a:cs typeface="Cambria"/>
              </a:rPr>
              <a:t>Engagement</a:t>
            </a:r>
            <a:endParaRPr sz="85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850">
              <a:latin typeface="Cambria"/>
              <a:cs typeface="Cambria"/>
            </a:endParaRPr>
          </a:p>
          <a:p>
            <a:pPr marL="323215" indent="-55244">
              <a:lnSpc>
                <a:spcPct val="100000"/>
              </a:lnSpc>
              <a:buSzPct val="88235"/>
              <a:buChar char="•"/>
              <a:tabLst>
                <a:tab pos="323850" algn="l"/>
              </a:tabLst>
            </a:pPr>
            <a:r>
              <a:rPr sz="850" b="1" spc="-5" dirty="0">
                <a:latin typeface="Cambria"/>
                <a:cs typeface="Cambria"/>
              </a:rPr>
              <a:t>Active</a:t>
            </a:r>
            <a:r>
              <a:rPr sz="850" b="1" spc="-25" dirty="0">
                <a:latin typeface="Cambria"/>
                <a:cs typeface="Cambria"/>
              </a:rPr>
              <a:t> </a:t>
            </a:r>
            <a:r>
              <a:rPr sz="850" b="1" dirty="0">
                <a:latin typeface="Cambria"/>
                <a:cs typeface="Cambria"/>
              </a:rPr>
              <a:t>Requesting</a:t>
            </a:r>
            <a:endParaRPr sz="850">
              <a:latin typeface="Cambria"/>
              <a:cs typeface="Cambria"/>
            </a:endParaRPr>
          </a:p>
          <a:p>
            <a:pPr>
              <a:lnSpc>
                <a:spcPct val="100000"/>
              </a:lnSpc>
              <a:spcBef>
                <a:spcPts val="20"/>
              </a:spcBef>
            </a:pPr>
            <a:endParaRPr sz="850">
              <a:latin typeface="Cambria"/>
              <a:cs typeface="Cambria"/>
            </a:endParaRPr>
          </a:p>
          <a:p>
            <a:pPr marL="33655">
              <a:lnSpc>
                <a:spcPct val="100000"/>
              </a:lnSpc>
            </a:pPr>
            <a:r>
              <a:rPr sz="850" b="1" spc="40" dirty="0">
                <a:latin typeface="Cambria"/>
                <a:cs typeface="Cambria"/>
              </a:rPr>
              <a:t>•</a:t>
            </a:r>
            <a:r>
              <a:rPr sz="850" b="1" spc="50" dirty="0">
                <a:latin typeface="Cambria"/>
                <a:cs typeface="Cambria"/>
              </a:rPr>
              <a:t>E</a:t>
            </a:r>
            <a:r>
              <a:rPr sz="850" b="1" spc="660" dirty="0">
                <a:latin typeface="Cambria"/>
                <a:cs typeface="Cambria"/>
              </a:rPr>
              <a:t> </a:t>
            </a:r>
            <a:r>
              <a:rPr sz="850" b="1" spc="20" dirty="0">
                <a:latin typeface="Cambria"/>
                <a:cs typeface="Cambria"/>
              </a:rPr>
              <a:t>c</a:t>
            </a:r>
            <a:r>
              <a:rPr sz="850" b="1" spc="5" dirty="0">
                <a:latin typeface="Cambria"/>
                <a:cs typeface="Cambria"/>
              </a:rPr>
              <a:t>i</a:t>
            </a:r>
            <a:r>
              <a:rPr sz="850" b="1" spc="-35" dirty="0">
                <a:latin typeface="Cambria"/>
                <a:cs typeface="Cambria"/>
              </a:rPr>
              <a:t>e</a:t>
            </a:r>
            <a:r>
              <a:rPr sz="850" b="1" spc="5" dirty="0">
                <a:latin typeface="Cambria"/>
                <a:cs typeface="Cambria"/>
              </a:rPr>
              <a:t>n</a:t>
            </a:r>
            <a:r>
              <a:rPr sz="850" b="1" spc="-15" dirty="0">
                <a:latin typeface="Cambria"/>
                <a:cs typeface="Cambria"/>
              </a:rPr>
              <a:t>t</a:t>
            </a:r>
            <a:r>
              <a:rPr sz="850" b="1" dirty="0">
                <a:latin typeface="Cambria"/>
                <a:cs typeface="Cambria"/>
              </a:rPr>
              <a:t> </a:t>
            </a:r>
            <a:r>
              <a:rPr sz="850" b="1" spc="70" dirty="0">
                <a:latin typeface="Cambria"/>
                <a:cs typeface="Cambria"/>
              </a:rPr>
              <a:t>D</a:t>
            </a:r>
            <a:r>
              <a:rPr sz="850" b="1" spc="10" dirty="0">
                <a:latin typeface="Cambria"/>
                <a:cs typeface="Cambria"/>
              </a:rPr>
              <a:t>r</a:t>
            </a:r>
            <a:r>
              <a:rPr sz="850" b="1" dirty="0">
                <a:latin typeface="Cambria"/>
                <a:cs typeface="Cambria"/>
              </a:rPr>
              <a:t>i</a:t>
            </a:r>
            <a:r>
              <a:rPr sz="850" b="1" spc="-30" dirty="0">
                <a:latin typeface="Cambria"/>
                <a:cs typeface="Cambria"/>
              </a:rPr>
              <a:t>v</a:t>
            </a:r>
            <a:r>
              <a:rPr sz="850" b="1" spc="-35" dirty="0">
                <a:latin typeface="Cambria"/>
                <a:cs typeface="Cambria"/>
              </a:rPr>
              <a:t>e</a:t>
            </a:r>
            <a:r>
              <a:rPr sz="850" b="1" spc="10" dirty="0">
                <a:latin typeface="Cambria"/>
                <a:cs typeface="Cambria"/>
              </a:rPr>
              <a:t>r</a:t>
            </a:r>
            <a:r>
              <a:rPr sz="850" b="1" spc="-50" dirty="0">
                <a:latin typeface="Cambria"/>
                <a:cs typeface="Cambria"/>
              </a:rPr>
              <a:t> </a:t>
            </a:r>
            <a:r>
              <a:rPr sz="850" b="1" spc="15" dirty="0">
                <a:latin typeface="Cambria"/>
                <a:cs typeface="Cambria"/>
              </a:rPr>
              <a:t>A</a:t>
            </a:r>
            <a:r>
              <a:rPr sz="850" b="1" spc="20" dirty="0">
                <a:latin typeface="Cambria"/>
                <a:cs typeface="Cambria"/>
              </a:rPr>
              <a:t>c</a:t>
            </a:r>
            <a:r>
              <a:rPr sz="850" b="1" dirty="0">
                <a:latin typeface="Cambria"/>
                <a:cs typeface="Cambria"/>
              </a:rPr>
              <a:t>c</a:t>
            </a:r>
            <a:r>
              <a:rPr sz="850" b="1" spc="-5" dirty="0">
                <a:latin typeface="Cambria"/>
                <a:cs typeface="Cambria"/>
              </a:rPr>
              <a:t>e</a:t>
            </a:r>
            <a:r>
              <a:rPr sz="850" b="1" dirty="0">
                <a:latin typeface="Cambria"/>
                <a:cs typeface="Cambria"/>
              </a:rPr>
              <a:t>p</a:t>
            </a:r>
            <a:r>
              <a:rPr sz="850" b="1" spc="-10" dirty="0">
                <a:latin typeface="Cambria"/>
                <a:cs typeface="Cambria"/>
              </a:rPr>
              <a:t>t</a:t>
            </a:r>
            <a:r>
              <a:rPr sz="850" b="1" spc="-20" dirty="0">
                <a:latin typeface="Cambria"/>
                <a:cs typeface="Cambria"/>
              </a:rPr>
              <a:t>a</a:t>
            </a:r>
            <a:r>
              <a:rPr sz="850" b="1" spc="5" dirty="0">
                <a:latin typeface="Cambria"/>
                <a:cs typeface="Cambria"/>
              </a:rPr>
              <a:t>n</a:t>
            </a:r>
            <a:r>
              <a:rPr sz="850" b="1" dirty="0">
                <a:latin typeface="Cambria"/>
                <a:cs typeface="Cambria"/>
              </a:rPr>
              <a:t>ce</a:t>
            </a:r>
            <a:endParaRPr sz="850">
              <a:latin typeface="Cambria"/>
              <a:cs typeface="Cambria"/>
            </a:endParaRPr>
          </a:p>
          <a:p>
            <a:pPr>
              <a:lnSpc>
                <a:spcPct val="100000"/>
              </a:lnSpc>
            </a:pPr>
            <a:endParaRPr sz="1100">
              <a:latin typeface="Cambria"/>
              <a:cs typeface="Cambria"/>
            </a:endParaRPr>
          </a:p>
          <a:p>
            <a:pPr marL="182245" indent="-55244">
              <a:lnSpc>
                <a:spcPct val="100000"/>
              </a:lnSpc>
              <a:spcBef>
                <a:spcPts val="760"/>
              </a:spcBef>
              <a:buSzPct val="88235"/>
              <a:buChar char="•"/>
              <a:tabLst>
                <a:tab pos="182880" algn="l"/>
              </a:tabLst>
            </a:pPr>
            <a:r>
              <a:rPr sz="850" b="1" spc="10" dirty="0">
                <a:latin typeface="Cambria"/>
                <a:cs typeface="Cambria"/>
              </a:rPr>
              <a:t>Pickup</a:t>
            </a:r>
            <a:r>
              <a:rPr sz="850" b="1" spc="-5" dirty="0">
                <a:latin typeface="Cambria"/>
                <a:cs typeface="Cambria"/>
              </a:rPr>
              <a:t> </a:t>
            </a:r>
            <a:r>
              <a:rPr sz="850" b="1" spc="5" dirty="0">
                <a:latin typeface="Cambria"/>
                <a:cs typeface="Cambria"/>
              </a:rPr>
              <a:t>Stage</a:t>
            </a:r>
            <a:r>
              <a:rPr sz="850" b="1" spc="-5" dirty="0">
                <a:latin typeface="Cambria"/>
                <a:cs typeface="Cambria"/>
              </a:rPr>
              <a:t> </a:t>
            </a:r>
            <a:r>
              <a:rPr sz="850" b="1" spc="5" dirty="0">
                <a:latin typeface="Cambria"/>
                <a:cs typeface="Cambria"/>
              </a:rPr>
              <a:t>Challenge</a:t>
            </a:r>
            <a:endParaRPr sz="850">
              <a:latin typeface="Cambria"/>
              <a:cs typeface="Cambria"/>
            </a:endParaRPr>
          </a:p>
          <a:p>
            <a:pPr>
              <a:lnSpc>
                <a:spcPct val="100000"/>
              </a:lnSpc>
              <a:buFont typeface="Cambria"/>
              <a:buChar char="•"/>
            </a:pPr>
            <a:endParaRPr sz="1100">
              <a:latin typeface="Cambria"/>
              <a:cs typeface="Cambria"/>
            </a:endParaRPr>
          </a:p>
          <a:p>
            <a:pPr marL="12700">
              <a:lnSpc>
                <a:spcPct val="100000"/>
              </a:lnSpc>
              <a:spcBef>
                <a:spcPts val="760"/>
              </a:spcBef>
            </a:pPr>
            <a:r>
              <a:rPr sz="850" b="1" spc="55" dirty="0">
                <a:latin typeface="Cambria"/>
                <a:cs typeface="Cambria"/>
              </a:rPr>
              <a:t>•S</a:t>
            </a:r>
            <a:r>
              <a:rPr sz="850" b="1" spc="10" dirty="0">
                <a:latin typeface="Cambria"/>
                <a:cs typeface="Cambria"/>
              </a:rPr>
              <a:t>m</a:t>
            </a:r>
            <a:r>
              <a:rPr sz="850" b="1" spc="-5" dirty="0">
                <a:latin typeface="Cambria"/>
                <a:cs typeface="Cambria"/>
              </a:rPr>
              <a:t>oo</a:t>
            </a:r>
            <a:r>
              <a:rPr sz="850" b="1" spc="-20" dirty="0">
                <a:latin typeface="Cambria"/>
                <a:cs typeface="Cambria"/>
              </a:rPr>
              <a:t>t</a:t>
            </a:r>
            <a:r>
              <a:rPr sz="850" b="1" spc="15" dirty="0">
                <a:latin typeface="Cambria"/>
                <a:cs typeface="Cambria"/>
              </a:rPr>
              <a:t>h</a:t>
            </a:r>
            <a:r>
              <a:rPr sz="850" b="1" spc="5" dirty="0">
                <a:latin typeface="Cambria"/>
                <a:cs typeface="Cambria"/>
              </a:rPr>
              <a:t> </a:t>
            </a:r>
            <a:r>
              <a:rPr sz="850" b="1" spc="20" dirty="0">
                <a:latin typeface="Cambria"/>
                <a:cs typeface="Cambria"/>
              </a:rPr>
              <a:t>P</a:t>
            </a:r>
            <a:r>
              <a:rPr sz="850" b="1" spc="-20" dirty="0">
                <a:latin typeface="Cambria"/>
                <a:cs typeface="Cambria"/>
              </a:rPr>
              <a:t>a</a:t>
            </a:r>
            <a:r>
              <a:rPr sz="850" b="1" spc="-15" dirty="0">
                <a:latin typeface="Cambria"/>
                <a:cs typeface="Cambria"/>
              </a:rPr>
              <a:t>y</a:t>
            </a:r>
            <a:r>
              <a:rPr sz="850" b="1" spc="10" dirty="0">
                <a:latin typeface="Cambria"/>
                <a:cs typeface="Cambria"/>
              </a:rPr>
              <a:t>m</a:t>
            </a:r>
            <a:r>
              <a:rPr sz="850" b="1" spc="-35" dirty="0">
                <a:latin typeface="Cambria"/>
                <a:cs typeface="Cambria"/>
              </a:rPr>
              <a:t>e</a:t>
            </a:r>
            <a:r>
              <a:rPr sz="850" b="1" dirty="0">
                <a:latin typeface="Cambria"/>
                <a:cs typeface="Cambria"/>
              </a:rPr>
              <a:t>nt</a:t>
            </a:r>
            <a:r>
              <a:rPr sz="850" b="1" spc="-20" dirty="0">
                <a:latin typeface="Cambria"/>
                <a:cs typeface="Cambria"/>
              </a:rPr>
              <a:t> </a:t>
            </a:r>
            <a:r>
              <a:rPr sz="850" b="1" spc="30" dirty="0">
                <a:latin typeface="Cambria"/>
                <a:cs typeface="Cambria"/>
              </a:rPr>
              <a:t>T</a:t>
            </a:r>
            <a:r>
              <a:rPr sz="850" b="1" dirty="0">
                <a:latin typeface="Cambria"/>
                <a:cs typeface="Cambria"/>
              </a:rPr>
              <a:t>r</a:t>
            </a:r>
            <a:r>
              <a:rPr sz="850" b="1" spc="-5" dirty="0">
                <a:latin typeface="Cambria"/>
                <a:cs typeface="Cambria"/>
              </a:rPr>
              <a:t>a</a:t>
            </a:r>
            <a:r>
              <a:rPr sz="850" b="1" spc="10" dirty="0">
                <a:latin typeface="Cambria"/>
                <a:cs typeface="Cambria"/>
              </a:rPr>
              <a:t>n</a:t>
            </a:r>
            <a:r>
              <a:rPr sz="850" b="1" dirty="0">
                <a:latin typeface="Cambria"/>
                <a:cs typeface="Cambria"/>
              </a:rPr>
              <a:t>si</a:t>
            </a:r>
            <a:r>
              <a:rPr sz="850" b="1" spc="-5" dirty="0">
                <a:latin typeface="Cambria"/>
                <a:cs typeface="Cambria"/>
              </a:rPr>
              <a:t>ti</a:t>
            </a:r>
            <a:r>
              <a:rPr sz="850" b="1" spc="-10" dirty="0">
                <a:latin typeface="Cambria"/>
                <a:cs typeface="Cambria"/>
              </a:rPr>
              <a:t>o</a:t>
            </a:r>
            <a:r>
              <a:rPr sz="850" b="1" spc="10" dirty="0">
                <a:latin typeface="Cambria"/>
                <a:cs typeface="Cambria"/>
              </a:rPr>
              <a:t>n</a:t>
            </a:r>
            <a:endParaRPr sz="850">
              <a:latin typeface="Cambria"/>
              <a:cs typeface="Cambria"/>
            </a:endParaRPr>
          </a:p>
          <a:p>
            <a:pPr>
              <a:lnSpc>
                <a:spcPct val="100000"/>
              </a:lnSpc>
            </a:pPr>
            <a:endParaRPr sz="1100">
              <a:latin typeface="Cambria"/>
              <a:cs typeface="Cambria"/>
            </a:endParaRPr>
          </a:p>
          <a:p>
            <a:pPr marL="271780" lvl="1" indent="-55244">
              <a:lnSpc>
                <a:spcPct val="100000"/>
              </a:lnSpc>
              <a:spcBef>
                <a:spcPts val="760"/>
              </a:spcBef>
              <a:buSzPct val="88235"/>
              <a:buChar char="•"/>
              <a:tabLst>
                <a:tab pos="272415" algn="l"/>
              </a:tabLst>
            </a:pPr>
            <a:r>
              <a:rPr sz="850" b="1" spc="30" dirty="0">
                <a:latin typeface="Cambria"/>
                <a:cs typeface="Cambria"/>
              </a:rPr>
              <a:t>R</a:t>
            </a:r>
            <a:r>
              <a:rPr sz="850" b="1" spc="-40" dirty="0">
                <a:latin typeface="Cambria"/>
                <a:cs typeface="Cambria"/>
              </a:rPr>
              <a:t>e</a:t>
            </a:r>
            <a:r>
              <a:rPr sz="850" b="1" spc="-5" dirty="0">
                <a:latin typeface="Cambria"/>
                <a:cs typeface="Cambria"/>
              </a:rPr>
              <a:t>v</a:t>
            </a:r>
            <a:r>
              <a:rPr sz="850" b="1" spc="-10" dirty="0">
                <a:latin typeface="Cambria"/>
                <a:cs typeface="Cambria"/>
              </a:rPr>
              <a:t>i</a:t>
            </a:r>
            <a:r>
              <a:rPr sz="850" b="1" spc="-40" dirty="0">
                <a:latin typeface="Cambria"/>
                <a:cs typeface="Cambria"/>
              </a:rPr>
              <a:t>e</a:t>
            </a:r>
            <a:r>
              <a:rPr sz="850" b="1" spc="-10" dirty="0">
                <a:latin typeface="Cambria"/>
                <a:cs typeface="Cambria"/>
              </a:rPr>
              <a:t>w</a:t>
            </a:r>
            <a:r>
              <a:rPr sz="850" b="1" spc="-20" dirty="0">
                <a:latin typeface="Cambria"/>
                <a:cs typeface="Cambria"/>
              </a:rPr>
              <a:t> </a:t>
            </a:r>
            <a:r>
              <a:rPr sz="850" b="1" spc="45" dirty="0">
                <a:latin typeface="Cambria"/>
                <a:cs typeface="Cambria"/>
              </a:rPr>
              <a:t>E</a:t>
            </a:r>
            <a:r>
              <a:rPr sz="850" b="1" dirty="0">
                <a:latin typeface="Cambria"/>
                <a:cs typeface="Cambria"/>
              </a:rPr>
              <a:t>n</a:t>
            </a:r>
            <a:r>
              <a:rPr sz="850" b="1" spc="25" dirty="0">
                <a:latin typeface="Cambria"/>
                <a:cs typeface="Cambria"/>
              </a:rPr>
              <a:t>g</a:t>
            </a:r>
            <a:r>
              <a:rPr sz="850" b="1" spc="10" dirty="0">
                <a:latin typeface="Cambria"/>
                <a:cs typeface="Cambria"/>
              </a:rPr>
              <a:t>a</a:t>
            </a:r>
            <a:r>
              <a:rPr sz="850" b="1" spc="-10" dirty="0">
                <a:latin typeface="Cambria"/>
                <a:cs typeface="Cambria"/>
              </a:rPr>
              <a:t>g</a:t>
            </a:r>
            <a:r>
              <a:rPr sz="850" b="1" spc="-35" dirty="0">
                <a:latin typeface="Cambria"/>
                <a:cs typeface="Cambria"/>
              </a:rPr>
              <a:t>e</a:t>
            </a:r>
            <a:r>
              <a:rPr sz="850" b="1" spc="10" dirty="0">
                <a:latin typeface="Cambria"/>
                <a:cs typeface="Cambria"/>
              </a:rPr>
              <a:t>m</a:t>
            </a:r>
            <a:r>
              <a:rPr sz="850" b="1" spc="-35" dirty="0">
                <a:latin typeface="Cambria"/>
                <a:cs typeface="Cambria"/>
              </a:rPr>
              <a:t>e</a:t>
            </a:r>
            <a:r>
              <a:rPr sz="850" b="1" spc="5" dirty="0">
                <a:latin typeface="Cambria"/>
                <a:cs typeface="Cambria"/>
              </a:rPr>
              <a:t>n</a:t>
            </a:r>
            <a:r>
              <a:rPr sz="850" b="1" spc="-15" dirty="0">
                <a:latin typeface="Cambria"/>
                <a:cs typeface="Cambria"/>
              </a:rPr>
              <a:t>t</a:t>
            </a:r>
            <a:endParaRPr sz="850">
              <a:latin typeface="Cambria"/>
              <a:cs typeface="Cambria"/>
            </a:endParaRPr>
          </a:p>
        </p:txBody>
      </p:sp>
      <p:pic>
        <p:nvPicPr>
          <p:cNvPr id="7" name="Video 6">
            <a:hlinkClick r:id="" action="ppaction://media"/>
            <a:extLst>
              <a:ext uri="{FF2B5EF4-FFF2-40B4-BE49-F238E27FC236}">
                <a16:creationId xmlns:a16="http://schemas.microsoft.com/office/drawing/2014/main" id="{22CF0C15-245A-78E1-756F-0B821B386752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6150" y="2471738"/>
            <a:ext cx="1098549" cy="823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37269"/>
    </mc:Choice>
    <mc:Fallback xmlns="">
      <p:transition spd="slow" advTm="372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Words>52</Words>
  <Application>Microsoft Office PowerPoint</Application>
  <PresentationFormat>Custom</PresentationFormat>
  <Paragraphs>15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Calibri</vt:lpstr>
      <vt:lpstr>Cambria</vt:lpstr>
      <vt:lpstr>Lucida Sans Unicode</vt:lpstr>
      <vt:lpstr>Office Theme</vt:lpstr>
      <vt:lpstr>PowerPoint Presentation</vt:lpstr>
      <vt:lpstr>Conversion rate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Funnel  Analytics for  Metro car</dc:title>
  <dc:creator>Mandeep Toor</dc:creator>
  <cp:lastModifiedBy>Mandeep Toor</cp:lastModifiedBy>
  <cp:revision>4</cp:revision>
  <dcterms:created xsi:type="dcterms:W3CDTF">2023-11-27T07:33:35Z</dcterms:created>
  <dcterms:modified xsi:type="dcterms:W3CDTF">2023-11-30T18:36:19Z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2023-11-27T00:00:00Z</vt:filetime>
  </property>
  <property fmtid="{D5CDD505-2E9C-101B-9397-08002B2CF9AE}" pid="3" name="LastSaved">
    <vt:filetime>2023-11-27T00:00:00Z</vt:filetime>
  </property>
</Properties>
</file>